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56" r:id="rId2"/>
    <p:sldId id="265" r:id="rId3"/>
    <p:sldId id="257" r:id="rId4"/>
    <p:sldId id="258" r:id="rId5"/>
    <p:sldId id="259" r:id="rId6"/>
    <p:sldId id="268" r:id="rId7"/>
    <p:sldId id="273" r:id="rId8"/>
    <p:sldId id="275" r:id="rId9"/>
    <p:sldId id="260" r:id="rId10"/>
    <p:sldId id="261" r:id="rId11"/>
    <p:sldId id="269" r:id="rId12"/>
    <p:sldId id="271" r:id="rId13"/>
    <p:sldId id="272" r:id="rId14"/>
    <p:sldId id="267" r:id="rId15"/>
    <p:sldId id="270" r:id="rId16"/>
    <p:sldId id="262" r:id="rId17"/>
    <p:sldId id="26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C4FB7-D5CE-4A7A-A476-1D0025401B7D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8DEE9-142D-47B2-A406-BE7D2E8AC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9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Indonesia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Nearshore</a:t>
            </a:r>
            <a:r>
              <a:rPr lang="en-US" dirty="0" smtClean="0"/>
              <a:t> vs. offshore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more! Disadvantages??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DEE9-142D-47B2-A406-BE7D2E8AC1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2A37A5-6A33-4277-A4A5-64E650086AD8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2770A3-9B28-4FDE-9F6B-320F20B65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eebly.com/uploads/5/8/1/3/5813946/1692068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848350" cy="3552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0175"/>
            <a:ext cx="7772400" cy="1470025"/>
          </a:xfrm>
        </p:spPr>
        <p:txBody>
          <a:bodyPr/>
          <a:lstStyle/>
          <a:p>
            <a:r>
              <a:rPr lang="en-US" dirty="0" smtClean="0"/>
              <a:t>Oscillating Water Column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0600" y="5410200"/>
            <a:ext cx="6400800" cy="1447800"/>
          </a:xfrm>
        </p:spPr>
        <p:txBody>
          <a:bodyPr/>
          <a:lstStyle/>
          <a:p>
            <a:r>
              <a:rPr lang="en-US" dirty="0" smtClean="0"/>
              <a:t>By: Nicole Johnson &amp; Eric Olson</a:t>
            </a:r>
          </a:p>
          <a:p>
            <a:r>
              <a:rPr lang="en-US" dirty="0" smtClean="0"/>
              <a:t>CEE 514</a:t>
            </a:r>
          </a:p>
          <a:p>
            <a:r>
              <a:rPr lang="en-US" dirty="0" smtClean="0"/>
              <a:t>12/15/2010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48899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http://allmarine.blogspot.com/2010/01/oscillating-water-column-for-indonesia.html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Goal: Demonstrate the Oscillating Water Column Phenomena </a:t>
            </a:r>
          </a:p>
          <a:p>
            <a:r>
              <a:rPr lang="en-US" sz="2400" dirty="0" smtClean="0"/>
              <a:t>Materials Used: Clear PVC Tube, Saran Wrap, Hair Tie, Bathtub, Strainer, Foot. 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4" name="Picture 3" descr="C:\Documents and Settings\Nicole Johnson\My Documents\My Pictures\Banquet, Madhatters, Christmas Party, 514\514_Madhatters_ChristmasParty 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64187" y="3416651"/>
            <a:ext cx="3639696" cy="2729671"/>
          </a:xfrm>
          <a:prstGeom prst="rect">
            <a:avLst/>
          </a:prstGeom>
          <a:noFill/>
        </p:spPr>
      </p:pic>
      <p:pic>
        <p:nvPicPr>
          <p:cNvPr id="2050" name="Picture 2" descr="C:\Documents and Settings\Nicole Johnson\My Documents\My Pictures\OWC\OWC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048000"/>
            <a:ext cx="4410075" cy="330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Used: Original Rig, Ruler, Anemometer.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OWC to Estimate Wave Height </a:t>
            </a:r>
            <a:endParaRPr lang="en-US" dirty="0"/>
          </a:p>
        </p:txBody>
      </p:sp>
      <p:pic>
        <p:nvPicPr>
          <p:cNvPr id="4" name="Picture 3" descr="C:\Documents and Settings\Nicole Johnson\My Documents\My Pictures\Banquet, Madhatters, Christmas Party, 514\514_Madhatters_ChristmasParty 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22285"/>
            <a:ext cx="4724400" cy="3543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5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OWC to Estimate </a:t>
            </a:r>
            <a:r>
              <a:rPr lang="en-US" dirty="0" smtClean="0"/>
              <a:t>Wave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Pressure: P(z)=-</a:t>
            </a:r>
            <a:r>
              <a:rPr lang="el-GR" dirty="0" smtClean="0"/>
              <a:t>ρ</a:t>
            </a:r>
            <a:r>
              <a:rPr lang="en-US" dirty="0" err="1" smtClean="0"/>
              <a:t>gz</a:t>
            </a:r>
            <a:r>
              <a:rPr lang="en-US" dirty="0" smtClean="0"/>
              <a:t> + </a:t>
            </a:r>
            <a:r>
              <a:rPr lang="el-GR" dirty="0" smtClean="0"/>
              <a:t>ρ</a:t>
            </a:r>
            <a:r>
              <a:rPr lang="en-US" dirty="0" err="1" smtClean="0"/>
              <a:t>gK</a:t>
            </a:r>
            <a:r>
              <a:rPr lang="en-US" baseline="-25000" dirty="0" err="1" smtClean="0"/>
              <a:t>p</a:t>
            </a:r>
            <a:r>
              <a:rPr lang="el-GR" dirty="0" smtClean="0"/>
              <a:t>η</a:t>
            </a:r>
            <a:endParaRPr lang="en-US" dirty="0" smtClean="0"/>
          </a:p>
          <a:p>
            <a:r>
              <a:rPr lang="en-US" dirty="0" smtClean="0"/>
              <a:t>Assume Shallow Water =&gt;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Assume: Max U occurs at </a:t>
            </a:r>
            <a:r>
              <a:rPr lang="el-GR" dirty="0" smtClean="0"/>
              <a:t>τ</a:t>
            </a:r>
            <a:r>
              <a:rPr lang="en-US" dirty="0" smtClean="0"/>
              <a:t>/2</a:t>
            </a:r>
          </a:p>
          <a:p>
            <a:r>
              <a:rPr lang="en-US" dirty="0" smtClean="0"/>
              <a:t>Therefore: </a:t>
            </a:r>
            <a:r>
              <a:rPr lang="el-GR" dirty="0" smtClean="0"/>
              <a:t>Δ</a:t>
            </a:r>
            <a:r>
              <a:rPr lang="en-US" dirty="0" smtClean="0"/>
              <a:t>P = </a:t>
            </a:r>
            <a:r>
              <a:rPr lang="el-GR" dirty="0" smtClean="0"/>
              <a:t>ρ</a:t>
            </a:r>
            <a:r>
              <a:rPr lang="en-US" dirty="0" err="1" smtClean="0"/>
              <a:t>gH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smtClean="0"/>
              <a:t>V=</a:t>
            </a:r>
            <a:r>
              <a:rPr lang="en-US" dirty="0" smtClean="0">
                <a:solidFill>
                  <a:prstClr val="black"/>
                </a:solidFill>
              </a:rPr>
              <a:t>H * A</a:t>
            </a:r>
            <a:r>
              <a:rPr lang="en-US" baseline="-25000" dirty="0" smtClean="0">
                <a:solidFill>
                  <a:prstClr val="black"/>
                </a:solidFill>
              </a:rPr>
              <a:t>0, </a:t>
            </a:r>
            <a:r>
              <a:rPr lang="el-GR" dirty="0" smtClean="0"/>
              <a:t>Δ</a:t>
            </a:r>
            <a:r>
              <a:rPr lang="en-US" dirty="0" smtClean="0"/>
              <a:t>t=</a:t>
            </a:r>
            <a:r>
              <a:rPr lang="el-GR" dirty="0" smtClean="0"/>
              <a:t> τ</a:t>
            </a:r>
            <a:r>
              <a:rPr lang="en-US" dirty="0" smtClean="0"/>
              <a:t>/2</a:t>
            </a:r>
          </a:p>
          <a:p>
            <a:r>
              <a:rPr lang="en-US" dirty="0" smtClean="0"/>
              <a:t>Q=H*A</a:t>
            </a:r>
            <a:r>
              <a:rPr lang="en-US" baseline="-25000" dirty="0" smtClean="0"/>
              <a:t>0</a:t>
            </a:r>
            <a:r>
              <a:rPr lang="en-US" dirty="0" smtClean="0"/>
              <a:t>/(</a:t>
            </a:r>
            <a:r>
              <a:rPr lang="el-GR" dirty="0" smtClean="0"/>
              <a:t>τ</a:t>
            </a:r>
            <a:r>
              <a:rPr lang="en-US" dirty="0" smtClean="0"/>
              <a:t>/2)</a:t>
            </a:r>
          </a:p>
          <a:p>
            <a:r>
              <a:rPr lang="en-US" dirty="0" smtClean="0"/>
              <a:t>Q= A</a:t>
            </a:r>
            <a:r>
              <a:rPr lang="en-US" baseline="-25000" dirty="0" smtClean="0"/>
              <a:t>1</a:t>
            </a:r>
            <a:r>
              <a:rPr lang="en-US" dirty="0" smtClean="0"/>
              <a:t>*U</a:t>
            </a:r>
          </a:p>
          <a:p>
            <a:r>
              <a:rPr lang="en-US" b="1" dirty="0" smtClean="0"/>
              <a:t>H= A</a:t>
            </a:r>
            <a:r>
              <a:rPr lang="en-US" b="1" baseline="-25000" dirty="0" smtClean="0"/>
              <a:t>1</a:t>
            </a:r>
            <a:r>
              <a:rPr lang="en-US" b="1" dirty="0" smtClean="0"/>
              <a:t>*U*</a:t>
            </a:r>
            <a:r>
              <a:rPr lang="el-GR" b="1" dirty="0" smtClean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τ</a:t>
            </a:r>
            <a:r>
              <a:rPr lang="en-US" b="1" dirty="0" smtClean="0"/>
              <a:t>/2)/A</a:t>
            </a:r>
            <a:r>
              <a:rPr lang="en-US" b="1" baseline="-25000" dirty="0" smtClean="0"/>
              <a:t>0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OWC to Estimate </a:t>
            </a:r>
            <a:r>
              <a:rPr lang="en-US" dirty="0" smtClean="0"/>
              <a:t>Wave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Measured: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= 45.6 cm. sq.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=1.27 cm. sq.</a:t>
            </a:r>
          </a:p>
          <a:p>
            <a:pPr lvl="1"/>
            <a:r>
              <a:rPr lang="el-GR" dirty="0" smtClean="0"/>
              <a:t>τ</a:t>
            </a:r>
            <a:r>
              <a:rPr lang="en-US" dirty="0" smtClean="0"/>
              <a:t> = 2 sec.</a:t>
            </a:r>
          </a:p>
          <a:p>
            <a:pPr lvl="1"/>
            <a:r>
              <a:rPr lang="en-US" dirty="0" smtClean="0"/>
              <a:t>U= 20 cm/s</a:t>
            </a:r>
          </a:p>
          <a:p>
            <a:pPr lvl="1"/>
            <a:r>
              <a:rPr lang="en-US" dirty="0" smtClean="0"/>
              <a:t>H=2.54 cm</a:t>
            </a:r>
          </a:p>
          <a:p>
            <a:r>
              <a:rPr lang="en-US" dirty="0" smtClean="0"/>
              <a:t>Calculated:</a:t>
            </a:r>
          </a:p>
          <a:p>
            <a:pPr lvl="1"/>
            <a:r>
              <a:rPr lang="en-US" b="1" dirty="0" smtClean="0"/>
              <a:t>H</a:t>
            </a:r>
            <a:r>
              <a:rPr lang="en-US" b="1" dirty="0"/>
              <a:t>= A</a:t>
            </a:r>
            <a:r>
              <a:rPr lang="en-US" b="1" baseline="-25000" dirty="0"/>
              <a:t>1</a:t>
            </a:r>
            <a:r>
              <a:rPr lang="en-US" b="1" dirty="0"/>
              <a:t>*U*</a:t>
            </a:r>
            <a:r>
              <a:rPr lang="el-GR" b="1" dirty="0"/>
              <a:t> </a:t>
            </a:r>
            <a:r>
              <a:rPr lang="en-US" b="1" dirty="0"/>
              <a:t>(</a:t>
            </a:r>
            <a:r>
              <a:rPr lang="el-GR" b="1" dirty="0"/>
              <a:t>τ</a:t>
            </a:r>
            <a:r>
              <a:rPr lang="en-US" b="1" dirty="0"/>
              <a:t>/2)/</a:t>
            </a:r>
            <a:r>
              <a:rPr lang="en-US" b="1" dirty="0" smtClean="0"/>
              <a:t>A</a:t>
            </a:r>
            <a:r>
              <a:rPr lang="en-US" b="1" baseline="-25000" dirty="0" smtClean="0"/>
              <a:t>0</a:t>
            </a:r>
            <a:endParaRPr lang="en-US" dirty="0" smtClean="0"/>
          </a:p>
          <a:p>
            <a:pPr lvl="1"/>
            <a:r>
              <a:rPr lang="en-US" dirty="0" smtClean="0"/>
              <a:t>H=0.55 cm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73" y="1371600"/>
            <a:ext cx="4762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473" y="4562475"/>
            <a:ext cx="476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http://oceanworld.tamu.edu/students/waves/index.html</a:t>
            </a:r>
          </a:p>
        </p:txBody>
      </p:sp>
    </p:spTree>
    <p:extLst>
      <p:ext uri="{BB962C8B-B14F-4D97-AF65-F5344CB8AC3E}">
        <p14:creationId xmlns:p14="http://schemas.microsoft.com/office/powerpoint/2010/main" val="6104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Sources of Error</a:t>
            </a:r>
          </a:p>
          <a:p>
            <a:pPr lvl="1"/>
            <a:r>
              <a:rPr lang="en-US" dirty="0" smtClean="0"/>
              <a:t>Shallow Water Assumption</a:t>
            </a:r>
          </a:p>
          <a:p>
            <a:pPr lvl="1"/>
            <a:r>
              <a:rPr lang="en-US" dirty="0" smtClean="0"/>
              <a:t>Strainer Blocking Flow</a:t>
            </a:r>
          </a:p>
          <a:p>
            <a:pPr lvl="1"/>
            <a:r>
              <a:rPr lang="en-US" dirty="0" smtClean="0"/>
              <a:t>Oscillating Air Flow Interference</a:t>
            </a:r>
          </a:p>
          <a:p>
            <a:pPr lvl="1"/>
            <a:r>
              <a:rPr lang="en-US" dirty="0" smtClean="0"/>
              <a:t>Wave Reflection Interference</a:t>
            </a:r>
          </a:p>
          <a:p>
            <a:pPr lvl="1"/>
            <a:r>
              <a:rPr lang="en-US" dirty="0" smtClean="0"/>
              <a:t>Measurement Error</a:t>
            </a:r>
          </a:p>
          <a:p>
            <a:pPr lvl="1"/>
            <a:r>
              <a:rPr lang="en-US" dirty="0" smtClean="0"/>
              <a:t>Uneven wave generation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35841" name="Picture 1" descr="C:\Documents and Settings\Nicole Johnson\Local Settings\Temporary Internet Files\Content.IE5\8DOQOBH1\MC9002909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33400"/>
            <a:ext cx="1692275" cy="1665287"/>
          </a:xfrm>
          <a:prstGeom prst="rect">
            <a:avLst/>
          </a:prstGeom>
          <a:noFill/>
        </p:spPr>
      </p:pic>
      <p:pic>
        <p:nvPicPr>
          <p:cNvPr id="35842" name="Picture 2" descr="C:\Documents and Settings\Nicole Johnson\Local Settings\Temporary Internet Files\Content.IE5\09NABBZQ\MC90003036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1061">
            <a:off x="6741071" y="2800564"/>
            <a:ext cx="2190750" cy="1108075"/>
          </a:xfrm>
          <a:prstGeom prst="rect">
            <a:avLst/>
          </a:prstGeom>
          <a:noFill/>
        </p:spPr>
      </p:pic>
      <p:pic>
        <p:nvPicPr>
          <p:cNvPr id="35844" name="Picture 4" descr="http://t0.gstatic.com/images?q=tbn:ANd9GcTXedNwvOcb6hqKeaf7wMV2mvtBQYbyVrdya-avzWx2e3DSIJk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724400"/>
            <a:ext cx="3143250" cy="14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t0.gstatic.com/images?q=tbn:ANd9GcThR_OOkFmpFvJ0qdUIVtfeQMld9VZDs4fcjO-ne7RUy3H-tAGrbA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Oscillating Water Column is an excellent method for converting wave energy to usable power.</a:t>
            </a:r>
          </a:p>
          <a:p>
            <a:r>
              <a:rPr lang="en-US" dirty="0" smtClean="0"/>
              <a:t>Using OWC to indirectly measure wave height should only be considered if interfering variables can be kept to a minimum.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 O. Flacao, A.F. </a:t>
            </a:r>
            <a:r>
              <a:rPr lang="en-US" i="1" dirty="0" smtClean="0"/>
              <a:t>Control of an Oscillating-	Water-Column</a:t>
            </a:r>
            <a:r>
              <a:rPr lang="en-US" dirty="0" smtClean="0"/>
              <a:t> </a:t>
            </a:r>
            <a:r>
              <a:rPr lang="en-US" i="1" dirty="0"/>
              <a:t>W</a:t>
            </a:r>
            <a:r>
              <a:rPr lang="en-US" i="1" dirty="0" smtClean="0"/>
              <a:t>ave </a:t>
            </a:r>
            <a:r>
              <a:rPr lang="en-US" i="1" dirty="0"/>
              <a:t>P</a:t>
            </a:r>
            <a:r>
              <a:rPr lang="en-US" i="1" dirty="0" smtClean="0"/>
              <a:t>ower </a:t>
            </a:r>
            <a:r>
              <a:rPr lang="en-US" i="1" dirty="0"/>
              <a:t>P</a:t>
            </a:r>
            <a:r>
              <a:rPr lang="en-US" i="1" dirty="0" smtClean="0"/>
              <a:t>lant for 	Maximum </a:t>
            </a:r>
            <a:r>
              <a:rPr lang="en-US" i="1" dirty="0"/>
              <a:t>E</a:t>
            </a:r>
            <a:r>
              <a:rPr lang="en-US" i="1" dirty="0" smtClean="0"/>
              <a:t>nergy Production. </a:t>
            </a:r>
            <a:r>
              <a:rPr lang="en-US" dirty="0" smtClean="0"/>
              <a:t>5/3/2002</a:t>
            </a:r>
          </a:p>
          <a:p>
            <a:r>
              <a:rPr lang="en-US" dirty="0"/>
              <a:t>Evans, D.V. &amp; Porter, R. </a:t>
            </a:r>
            <a:r>
              <a:rPr lang="en-US" i="1" dirty="0"/>
              <a:t>Hydrodynamic 	Characteristics of an </a:t>
            </a:r>
            <a:r>
              <a:rPr lang="en-US" i="1" dirty="0" smtClean="0"/>
              <a:t>Oscillating Water </a:t>
            </a:r>
            <a:r>
              <a:rPr lang="en-US" i="1" dirty="0"/>
              <a:t>	</a:t>
            </a:r>
            <a:r>
              <a:rPr lang="en-US" i="1" dirty="0" smtClean="0"/>
              <a:t>Column Device</a:t>
            </a:r>
            <a:r>
              <a:rPr lang="en-US" i="1" dirty="0"/>
              <a:t>.  </a:t>
            </a:r>
            <a:r>
              <a:rPr lang="en-US" dirty="0" smtClean="0"/>
              <a:t>3/20/1995</a:t>
            </a:r>
            <a:endParaRPr lang="en-US" i="1" dirty="0" smtClean="0"/>
          </a:p>
          <a:p>
            <a:r>
              <a:rPr lang="en-US" dirty="0" smtClean="0"/>
              <a:t>Raghunathan, S. </a:t>
            </a:r>
            <a:r>
              <a:rPr lang="en-US" i="1" dirty="0" smtClean="0"/>
              <a:t>The Wells Air Turbine for 	Wave Energy Conversion. </a:t>
            </a:r>
            <a:r>
              <a:rPr lang="en-US" dirty="0" smtClean="0"/>
              <a:t>1/17/1995</a:t>
            </a:r>
          </a:p>
          <a:p>
            <a:r>
              <a:rPr lang="en-US" dirty="0"/>
              <a:t>Wu, Chin. Wave Properties. Lecture Slides - 	CEE 	514.  </a:t>
            </a:r>
            <a:r>
              <a:rPr lang="en-US" dirty="0" smtClean="0"/>
              <a:t>11/15/2010</a:t>
            </a:r>
            <a:endParaRPr lang="en-US" i="1" dirty="0" smtClean="0"/>
          </a:p>
          <a:p>
            <a:r>
              <a:rPr lang="en-US" i="1" dirty="0"/>
              <a:t>http://</a:t>
            </a:r>
            <a:r>
              <a:rPr lang="en-US" i="1" dirty="0" smtClean="0"/>
              <a:t>www.wavegen.co.uk/what_we_offer_limpe	t.htm. </a:t>
            </a:r>
            <a:r>
              <a:rPr lang="en-US" dirty="0" smtClean="0"/>
              <a:t>12/15/2010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219200"/>
            <a:ext cx="34385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Oscillating Water Column and how it is used to create power.</a:t>
            </a:r>
          </a:p>
          <a:p>
            <a:r>
              <a:rPr lang="en-US" dirty="0" smtClean="0"/>
              <a:t>Demonstrate how OWC works.</a:t>
            </a:r>
          </a:p>
          <a:p>
            <a:r>
              <a:rPr lang="en-US" dirty="0" smtClean="0"/>
              <a:t>Use OWC phenomena to estimate unknown wave properties.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pic>
        <p:nvPicPr>
          <p:cNvPr id="53250" name="Picture 2" descr=" Desktop Wallpaper · Gallery · Nature &#10; Big 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4194175" cy="31456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http://t0.gstatic.com/images?q=tbn:ANd9GcStBhT-PPOwR8gO898nt5mjQpnsDgy-TPNkia96rx-xVLl39bkS0g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07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800" dirty="0" smtClean="0"/>
              <a:t>An Oscillating Water Column is a device that converts wave energy into a moving air stream. </a:t>
            </a:r>
          </a:p>
          <a:p>
            <a:r>
              <a:rPr lang="en-US" sz="2800" dirty="0" smtClean="0"/>
              <a:t>Consists of a partially sealed chamber partially submerged beneath the water’s surface.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Oscillating Water Column (OWC)</a:t>
            </a:r>
            <a:endParaRPr lang="en-US" dirty="0"/>
          </a:p>
        </p:txBody>
      </p:sp>
      <p:pic>
        <p:nvPicPr>
          <p:cNvPr id="16386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933825" cy="39338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29200" y="55626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http://t0.gstatic.com/images?q=tbn:ANd9GcTkuVqokWVoDWnBrdyaUc7r69H8FOJEeFOLd1zoMC248aekWLC_Q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Wave motion induces pressure changes beneath the column.</a:t>
            </a:r>
          </a:p>
          <a:p>
            <a:r>
              <a:rPr lang="en-US" dirty="0" smtClean="0"/>
              <a:t>Pressure changes in turn cause the water level in the camber to oscillate.</a:t>
            </a:r>
          </a:p>
          <a:p>
            <a:r>
              <a:rPr lang="en-US" dirty="0" smtClean="0"/>
              <a:t>Oscillating water level causes airflow in the chamber.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an OWC Work?</a:t>
            </a:r>
            <a:endParaRPr lang="en-US" dirty="0"/>
          </a:p>
        </p:txBody>
      </p:sp>
      <p:pic>
        <p:nvPicPr>
          <p:cNvPr id="4" name="Picture 5" descr="C:\Documents and Settings\Eric Olson\Desktop\newwav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2743200" cy="23683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48768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http://t2.gstatic.com/images?q=tbn:ANd9GcRiJ9G_oaMn5ujfNnUdz0vlflGjBXmlTa0z_FLYyRLHH0-NbmmA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Moving air caused by pressure differences can be used to rotate a turbine.</a:t>
            </a:r>
          </a:p>
          <a:p>
            <a:r>
              <a:rPr lang="en-US" dirty="0" smtClean="0"/>
              <a:t>Wells Turbine – Rotates in the same direction regardless of the direction of the airstream.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an OCW Generate Power?</a:t>
            </a:r>
            <a:endParaRPr lang="en-US" dirty="0"/>
          </a:p>
        </p:txBody>
      </p:sp>
      <p:pic>
        <p:nvPicPr>
          <p:cNvPr id="12290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495675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29200" y="6172200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http://t1.gstatic.com/images?q=tbn:ANd9GcSxR_1ZIK0nwBynm6PCLoWSrk-h83zgmvzJMeKKqXRLQpn9y6pA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Used: Cardboard, Straw, Playing Cards, Scotch Tape, Floss.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Wells Turbine Demonstration</a:t>
            </a:r>
            <a:endParaRPr lang="en-US" dirty="0"/>
          </a:p>
        </p:txBody>
      </p:sp>
      <p:pic>
        <p:nvPicPr>
          <p:cNvPr id="1026" name="Picture 2" descr="C:\Documents and Settings\Nicole Johnson\My Documents\My Pictures\OWC\OWC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4064150" cy="3048000"/>
          </a:xfrm>
          <a:prstGeom prst="rect">
            <a:avLst/>
          </a:prstGeom>
          <a:noFill/>
        </p:spPr>
      </p:pic>
      <p:pic>
        <p:nvPicPr>
          <p:cNvPr id="1027" name="Picture 3" descr="C:\Documents and Settings\Nicole Johnson\My Documents\My Pictures\OWC\OWC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81262"/>
            <a:ext cx="4170363" cy="3127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1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Wells Turbine Demonstration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OWC</a:t>
            </a:r>
          </a:p>
          <a:p>
            <a:pPr lvl="1"/>
            <a:r>
              <a:rPr lang="en-US" dirty="0" smtClean="0"/>
              <a:t>Moving parts housed outside of water.</a:t>
            </a:r>
          </a:p>
          <a:p>
            <a:pPr lvl="1"/>
            <a:r>
              <a:rPr lang="en-US" dirty="0" smtClean="0"/>
              <a:t>Can be built near shore for easy access to power grid.</a:t>
            </a:r>
          </a:p>
          <a:p>
            <a:r>
              <a:rPr lang="en-US" dirty="0" smtClean="0"/>
              <a:t>Wave Power</a:t>
            </a:r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Low maintenance</a:t>
            </a:r>
          </a:p>
          <a:p>
            <a:pPr lvl="2"/>
            <a:r>
              <a:rPr lang="en-US" dirty="0" smtClean="0"/>
              <a:t>No greenhouse gases </a:t>
            </a:r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Initial Building cost</a:t>
            </a:r>
          </a:p>
          <a:p>
            <a:pPr lvl="2"/>
            <a:r>
              <a:rPr lang="en-US" dirty="0" smtClean="0"/>
              <a:t>Eye sore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of OWC and Wave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Islay, </a:t>
            </a:r>
            <a:r>
              <a:rPr lang="en-US" dirty="0" err="1" smtClean="0"/>
              <a:t>Scottland</a:t>
            </a:r>
            <a:endParaRPr lang="en-US" dirty="0" smtClean="0"/>
          </a:p>
          <a:p>
            <a:r>
              <a:rPr lang="en-US" dirty="0" smtClean="0"/>
              <a:t>Installed in 2000</a:t>
            </a:r>
          </a:p>
          <a:p>
            <a:r>
              <a:rPr lang="en-US" dirty="0" smtClean="0"/>
              <a:t>500kW rated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Islay </a:t>
            </a:r>
            <a:r>
              <a:rPr lang="en-US" dirty="0" err="1" smtClean="0"/>
              <a:t>Wavegen</a:t>
            </a:r>
            <a:r>
              <a:rPr lang="en-US" dirty="0" smtClean="0"/>
              <a:t> OWC Plant</a:t>
            </a:r>
            <a:endParaRPr lang="en-US" dirty="0"/>
          </a:p>
        </p:txBody>
      </p:sp>
      <p:pic>
        <p:nvPicPr>
          <p:cNvPr id="4" name="Picture 3" descr="Islay-wave-power-460x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19200"/>
            <a:ext cx="5143500" cy="3086100"/>
          </a:xfrm>
          <a:prstGeom prst="rect">
            <a:avLst/>
          </a:prstGeom>
        </p:spPr>
      </p:pic>
      <p:pic>
        <p:nvPicPr>
          <p:cNvPr id="8194" name="Picture 2" descr="http://www.rwe.com/web/cms/mediablob/en/309732/data/1/bl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303287"/>
            <a:ext cx="4419599" cy="3316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2259</TotalTime>
  <Words>509</Words>
  <Application>Microsoft Office PowerPoint</Application>
  <PresentationFormat>On-screen Show (4:3)</PresentationFormat>
  <Paragraphs>106</Paragraphs>
  <Slides>19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Oscillating Water Column</vt:lpstr>
      <vt:lpstr>Project Goals</vt:lpstr>
      <vt:lpstr>What is an Oscillating Water Column (OWC)</vt:lpstr>
      <vt:lpstr>How Does an OWC Work?</vt:lpstr>
      <vt:lpstr>How does an OCW Generate Power?</vt:lpstr>
      <vt:lpstr>Wells Turbine Demonstration</vt:lpstr>
      <vt:lpstr>Wells Turbine Demonstration</vt:lpstr>
      <vt:lpstr>Advantages and Disadvantages of OWC and Wave Power</vt:lpstr>
      <vt:lpstr>Islay Wavegen OWC Plant</vt:lpstr>
      <vt:lpstr>Demonstration</vt:lpstr>
      <vt:lpstr>Demonstration</vt:lpstr>
      <vt:lpstr>Using OWC to Estimate Wave Height </vt:lpstr>
      <vt:lpstr>Using OWC to Estimate Wave Height</vt:lpstr>
      <vt:lpstr>Using OWC to Estimate Wave Height</vt:lpstr>
      <vt:lpstr>Results</vt:lpstr>
      <vt:lpstr>Discussion</vt:lpstr>
      <vt:lpstr>Conclusion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Oscillating Water Column</dc:title>
  <dc:creator>olson</dc:creator>
  <cp:lastModifiedBy>Computer - Aided Engineering</cp:lastModifiedBy>
  <cp:revision>26</cp:revision>
  <dcterms:created xsi:type="dcterms:W3CDTF">2010-12-10T18:51:47Z</dcterms:created>
  <dcterms:modified xsi:type="dcterms:W3CDTF">2010-12-23T03:07:40Z</dcterms:modified>
</cp:coreProperties>
</file>